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6"/>
  </p:notesMasterIdLst>
  <p:sldIdLst>
    <p:sldId id="259" r:id="rId5"/>
  </p:sldIdLst>
  <p:sldSz cx="6858000" cy="9906000" type="A4"/>
  <p:notesSz cx="6669088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ippo Heidi" initials="RH" lastIdx="2" clrIdx="0">
    <p:extLst>
      <p:ext uri="{19B8F6BF-5375-455C-9EA6-DF929625EA0E}">
        <p15:presenceInfo xmlns:p15="http://schemas.microsoft.com/office/powerpoint/2012/main" userId="S::heidi.ruippo@op.fi::0500c379-3ae7-4fce-8931-6e42285e4d6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226" autoAdjust="0"/>
  </p:normalViewPr>
  <p:slideViewPr>
    <p:cSldViewPr snapToGrid="0">
      <p:cViewPr>
        <p:scale>
          <a:sx n="125" d="100"/>
          <a:sy n="125" d="100"/>
        </p:scale>
        <p:origin x="2094" y="-142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etanen Mervi M2" userId="9aff3202-8ea2-4807-8c38-7c858af27456" providerId="ADAL" clId="{91D41806-780F-4686-886A-E56612B081D8}"/>
    <pc:docChg chg="modSld">
      <pc:chgData name="Hietanen Mervi M2" userId="9aff3202-8ea2-4807-8c38-7c858af27456" providerId="ADAL" clId="{91D41806-780F-4686-886A-E56612B081D8}" dt="2026-01-07T09:54:45.848" v="13" actId="20577"/>
      <pc:docMkLst>
        <pc:docMk/>
      </pc:docMkLst>
      <pc:sldChg chg="modSp mod">
        <pc:chgData name="Hietanen Mervi M2" userId="9aff3202-8ea2-4807-8c38-7c858af27456" providerId="ADAL" clId="{91D41806-780F-4686-886A-E56612B081D8}" dt="2026-01-07T09:54:45.848" v="13" actId="20577"/>
        <pc:sldMkLst>
          <pc:docMk/>
          <pc:sldMk cId="676089619" sldId="259"/>
        </pc:sldMkLst>
        <pc:spChg chg="mod">
          <ac:chgData name="Hietanen Mervi M2" userId="9aff3202-8ea2-4807-8c38-7c858af27456" providerId="ADAL" clId="{91D41806-780F-4686-886A-E56612B081D8}" dt="2026-01-07T09:54:45.848" v="13" actId="20577"/>
          <ac:spMkLst>
            <pc:docMk/>
            <pc:sldMk cId="676089619" sldId="259"/>
            <ac:spMk id="9" creationId="{9EBDB94D-95CD-9946-850B-EB9C993B740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534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534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37035746-3CF7-FC4C-A839-9518D02AC638}" type="datetimeFigureOut">
              <a:rPr lang="fi-FI" smtClean="0"/>
              <a:t>7.1.2026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2181225" y="1233488"/>
            <a:ext cx="2306638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66909" y="4751220"/>
            <a:ext cx="5335270" cy="3887361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889938" cy="49534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777607" y="9377318"/>
            <a:ext cx="2889938" cy="49534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38CC1FAA-6FDE-E24D-A05C-293F8DE9BD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920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C1FAA-6FDE-E24D-A05C-293F8DE9BD7B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2478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66500A-DB06-EF41-8EA6-357FA442F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EC7EBC0-E733-8447-85F0-8969A7F5CF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487" t="1962" r="3286"/>
          <a:stretch/>
        </p:blipFill>
        <p:spPr>
          <a:xfrm>
            <a:off x="-1" y="0"/>
            <a:ext cx="6858001" cy="213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378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065" y="402133"/>
            <a:ext cx="6008591" cy="1867532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8D8E34C-C8CD-094E-87A8-029B87B1A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4218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3065" y="995396"/>
            <a:ext cx="6016544" cy="12762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065" y="2358914"/>
            <a:ext cx="6016544" cy="65516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923" y="9305924"/>
            <a:ext cx="5293835" cy="3903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spc="-8" baseline="0">
                <a:solidFill>
                  <a:schemeClr val="tx1"/>
                </a:solidFill>
                <a:latin typeface="OP Chevin Pro Light" panose="020F0303030000060003" pitchFamily="34" charset="0"/>
              </a:defRPr>
            </a:lvl1pPr>
          </a:lstStyle>
          <a:p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A1486AEB-F6E5-B64F-A23D-7CE8F8FC72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5138" y="9305925"/>
            <a:ext cx="1123950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36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p:txStyles>
    <p:titleStyle>
      <a:lvl1pPr algn="ctr" defTabSz="514350" rtl="0" eaLnBrk="1" latinLnBrk="0" hangingPunct="1">
        <a:lnSpc>
          <a:spcPct val="90000"/>
        </a:lnSpc>
        <a:spcBef>
          <a:spcPct val="0"/>
        </a:spcBef>
        <a:buNone/>
        <a:defRPr sz="2400" kern="1200" spc="-38" baseline="0">
          <a:solidFill>
            <a:schemeClr val="tx1"/>
          </a:solidFill>
          <a:latin typeface="OP Chevin Pro Light" panose="020F0303030000060003" pitchFamily="34" charset="0"/>
          <a:ea typeface="+mj-ea"/>
          <a:cs typeface="+mj-cs"/>
        </a:defRPr>
      </a:lvl1pPr>
    </p:titleStyle>
    <p:bodyStyle>
      <a:lvl1pPr marL="202406" indent="-202406" algn="l" defTabSz="514350" rtl="0" eaLnBrk="1" latinLnBrk="0" hangingPunct="1">
        <a:lnSpc>
          <a:spcPct val="90000"/>
        </a:lnSpc>
        <a:spcBef>
          <a:spcPts val="563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1pPr>
      <a:lvl2pPr marL="404813" indent="-202406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2pPr>
      <a:lvl3pPr marL="604838" indent="-200025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3pPr>
      <a:lvl4pPr marL="809625" indent="-2047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4pPr>
      <a:lvl5pPr marL="1009650" indent="-200025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5pPr>
      <a:lvl6pPr marL="1209675" indent="-200025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6pPr>
      <a:lvl7pPr marL="1414463" indent="-2047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7pPr>
      <a:lvl8pPr marL="1614488" indent="-200025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8pPr>
      <a:lvl9pPr marL="1814513" indent="-200025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68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orient="horz" pos="611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BCA653B-E39F-5045-8F87-1BBEE1D0954F}"/>
              </a:ext>
            </a:extLst>
          </p:cNvPr>
          <p:cNvSpPr txBox="1">
            <a:spLocks/>
          </p:cNvSpPr>
          <p:nvPr/>
        </p:nvSpPr>
        <p:spPr>
          <a:xfrm>
            <a:off x="392697" y="1335436"/>
            <a:ext cx="5998959" cy="66876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marR="0" indent="0" algn="ctr" defTabSz="5143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i-FI" sz="1000" kern="1200" spc="-38" baseline="0" smtClean="0">
                <a:solidFill>
                  <a:schemeClr val="tx1"/>
                </a:solidFill>
                <a:effectLst/>
                <a:latin typeface="OP Chevin Pro Light" panose="020F0303030000060003" pitchFamily="34" charset="0"/>
                <a:ea typeface="+mj-ea"/>
                <a:cs typeface="+mj-cs"/>
              </a:defRPr>
            </a:lvl1pPr>
          </a:lstStyle>
          <a:p>
            <a:r>
              <a:rPr lang="fi-FI" sz="2800" dirty="0">
                <a:latin typeface="OP Chevin Pro Light"/>
              </a:rPr>
              <a:t>Palveluhinnasto</a:t>
            </a:r>
            <a:br>
              <a:rPr lang="fi-FI" dirty="0"/>
            </a:br>
            <a:r>
              <a:rPr lang="fi-FI" dirty="0">
                <a:solidFill>
                  <a:srgbClr val="383739"/>
                </a:solidFill>
                <a:latin typeface="OP Chevin Pro Light"/>
              </a:rPr>
              <a:t>Voimassa 1.1.2026 alkaen. Hinnat sis. alv 25,5 %.</a:t>
            </a:r>
            <a:br>
              <a:rPr lang="fi-FI" dirty="0"/>
            </a:br>
            <a:endParaRPr lang="fi-FI" dirty="0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53ECA4B6-F80C-F440-8D99-BDAE5747A2DC}"/>
              </a:ext>
            </a:extLst>
          </p:cNvPr>
          <p:cNvSpPr txBox="1"/>
          <p:nvPr/>
        </p:nvSpPr>
        <p:spPr>
          <a:xfrm>
            <a:off x="3477689" y="2082582"/>
            <a:ext cx="3240000" cy="7914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400" dirty="0"/>
              <a:t>Kiinteistönvälitys</a:t>
            </a:r>
            <a:endParaRPr lang="fi-FI" dirty="0"/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3204000" algn="r"/>
              </a:tabLst>
            </a:pPr>
            <a:r>
              <a:rPr lang="fi-FI" sz="1000" dirty="0"/>
              <a:t>Osakehuoneistot</a:t>
            </a:r>
            <a:r>
              <a:rPr lang="fi-FI" sz="1000" dirty="0">
                <a:solidFill>
                  <a:srgbClr val="545454"/>
                </a:solidFill>
              </a:rPr>
              <a:t>, myyntitoimeksiannot </a:t>
            </a:r>
            <a:r>
              <a:rPr lang="fi-FI" sz="800" dirty="0">
                <a:solidFill>
                  <a:schemeClr val="bg2"/>
                </a:solidFill>
              </a:rPr>
              <a:t>	</a:t>
            </a:r>
            <a:r>
              <a:rPr lang="fi-FI" sz="1000" dirty="0">
                <a:solidFill>
                  <a:srgbClr val="545454"/>
                </a:solidFill>
              </a:rPr>
              <a:t> 4,96</a:t>
            </a:r>
            <a:r>
              <a:rPr lang="fi-FI" sz="1000" dirty="0"/>
              <a:t> % </a:t>
            </a:r>
            <a:br>
              <a:rPr lang="fi-FI" sz="1000" dirty="0"/>
            </a:br>
            <a:r>
              <a:rPr lang="fi-FI" sz="900" dirty="0"/>
              <a:t>(3,95 % + alv 25,5 %) velattomasta kauppahinnasta</a:t>
            </a:r>
            <a:endParaRPr lang="fi-FI" dirty="0"/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3204000" algn="r"/>
              </a:tabLst>
            </a:pPr>
            <a:r>
              <a:rPr lang="fi-FI" sz="1000" dirty="0"/>
              <a:t>Asuinkiinteistöt, tontit, maa-alueet ja </a:t>
            </a:r>
            <a:br>
              <a:rPr lang="fi-FI" sz="1000" dirty="0"/>
            </a:br>
            <a:r>
              <a:rPr lang="fi-FI" sz="1000" dirty="0"/>
              <a:t>vapaa-ajan kohteet </a:t>
            </a:r>
            <a:r>
              <a:rPr lang="fi-FI" sz="700" dirty="0">
                <a:solidFill>
                  <a:schemeClr val="bg2"/>
                </a:solidFill>
              </a:rPr>
              <a:t>	</a:t>
            </a:r>
            <a:r>
              <a:rPr lang="fi-FI" sz="1000" dirty="0"/>
              <a:t> 4,96 % </a:t>
            </a:r>
            <a:br>
              <a:rPr lang="fi-FI" sz="1050" dirty="0"/>
            </a:br>
            <a:r>
              <a:rPr lang="fi-FI" sz="900" dirty="0"/>
              <a:t>(3,95 % + alv 25,5 %) kauppahinnasta</a:t>
            </a:r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3204000" algn="r"/>
              </a:tabLst>
            </a:pPr>
            <a:r>
              <a:rPr lang="fi-FI" sz="1000" dirty="0"/>
              <a:t>Minimihinta (sis. alv 25,5 %)</a:t>
            </a:r>
            <a:r>
              <a:rPr lang="fi-FI" sz="700" dirty="0">
                <a:solidFill>
                  <a:schemeClr val="bg2"/>
                </a:solidFill>
              </a:rPr>
              <a:t>	</a:t>
            </a:r>
            <a:r>
              <a:rPr lang="fi-FI" sz="1000" dirty="0"/>
              <a:t>alk. 3 350 €</a:t>
            </a:r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3204000" algn="r"/>
              </a:tabLst>
            </a:pPr>
            <a:endParaRPr lang="fi-FI" sz="900" dirty="0"/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3204000" algn="r"/>
              </a:tabLst>
            </a:pPr>
            <a:r>
              <a:rPr lang="fi-FI" sz="900" dirty="0"/>
              <a:t>Hintoihin lisätään markkinointi- ja asiakirjakulut 400 euroa. Mikäli ei kauppaa, veloitetaan markkinointi- ja asiakirjakulut 400 euroa. Mahdolliset lisäkulut sovitaan erikseen.</a:t>
            </a:r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3204000" algn="r"/>
              </a:tabLst>
            </a:pPr>
            <a:endParaRPr lang="fi-FI" sz="1200" dirty="0"/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3204000" algn="r"/>
              </a:tabLst>
            </a:pPr>
            <a:r>
              <a:rPr lang="fi-FI" sz="1400" dirty="0"/>
              <a:t>Vuokraus</a:t>
            </a:r>
            <a:endParaRPr lang="fi-FI" sz="1100" dirty="0"/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3204000" algn="r"/>
              </a:tabLst>
            </a:pPr>
            <a:r>
              <a:rPr lang="fi-FI" sz="1000" dirty="0"/>
              <a:t>Asuinhuoneistot </a:t>
            </a:r>
            <a:r>
              <a:rPr lang="fi-FI" sz="1000" dirty="0">
                <a:solidFill>
                  <a:schemeClr val="bg2"/>
                </a:solidFill>
              </a:rPr>
              <a:t>	</a:t>
            </a:r>
            <a:r>
              <a:rPr lang="fi-FI" sz="1000" dirty="0"/>
              <a:t>alk. 1.255 x 1,5 kk:n vuokra</a:t>
            </a:r>
            <a:br>
              <a:rPr lang="fi-FI" sz="1000" dirty="0"/>
            </a:br>
            <a:r>
              <a:rPr lang="fi-FI" sz="1000" dirty="0"/>
              <a:t>(1,5 kk:n vuokra + alv 25,5 %)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endParaRPr lang="fi-FI" sz="900" dirty="0"/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900" dirty="0"/>
              <a:t>Hintoihin lisätään asiakirjakulut 150 euroa. Mahdolliset lisäkulut sovitaan erikseen.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endParaRPr lang="fi-FI" sz="1200" dirty="0"/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400" dirty="0"/>
              <a:t>Asiakirjojen laadinta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endParaRPr lang="fi-FI" sz="1000" dirty="0"/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000" dirty="0"/>
              <a:t>Osakehuoneiston kauppakirja                           alk. 557 € 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000" dirty="0"/>
              <a:t>Kiinteistön/vuokraoikeuden kauppakirja	 alk. 650 €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900" dirty="0"/>
              <a:t>Hinnat sis. alv 25,5%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endParaRPr lang="fi-FI" sz="1200" dirty="0"/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3204000" algn="r"/>
              </a:tabLst>
            </a:pPr>
            <a:r>
              <a:rPr lang="fi-FI" sz="1400" dirty="0"/>
              <a:t>Arviointipalvelu, kirjalliset arviot</a:t>
            </a: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3204000" algn="r"/>
              </a:tabLst>
            </a:pPr>
            <a:r>
              <a:rPr lang="fi-FI" sz="1200" dirty="0"/>
              <a:t>Osakehuoneistot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000" dirty="0"/>
              <a:t>Arviolausunto  </a:t>
            </a:r>
            <a:r>
              <a:rPr lang="fi-FI" sz="700" dirty="0">
                <a:solidFill>
                  <a:schemeClr val="bg2"/>
                </a:solidFill>
              </a:rPr>
              <a:t>	</a:t>
            </a:r>
            <a:r>
              <a:rPr lang="fi-FI" sz="1000" dirty="0"/>
              <a:t>alk. 450 €</a:t>
            </a:r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3204000" algn="r"/>
              </a:tabLst>
            </a:pPr>
            <a:r>
              <a:rPr lang="fi-FI" sz="1200" dirty="0"/>
              <a:t>Kiinteistöt, tontit, pienet maa-alueet ja </a:t>
            </a:r>
            <a:br>
              <a:rPr lang="fi-FI" sz="1200" dirty="0"/>
            </a:br>
            <a:r>
              <a:rPr lang="fi-FI" sz="1200" dirty="0"/>
              <a:t>rakennetut vapaa-ajankohteet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000" dirty="0"/>
              <a:t>Arviolausunto </a:t>
            </a:r>
            <a:r>
              <a:rPr lang="fi-FI" sz="700" dirty="0">
                <a:solidFill>
                  <a:schemeClr val="bg2"/>
                </a:solidFill>
              </a:rPr>
              <a:t>	</a:t>
            </a:r>
            <a:r>
              <a:rPr lang="fi-FI" sz="1000" dirty="0"/>
              <a:t>alk. 650 €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endParaRPr lang="fi-FI" sz="1000" dirty="0"/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3204000" algn="r"/>
              </a:tabLst>
            </a:pPr>
            <a:r>
              <a:rPr lang="fi-FI" sz="1000" dirty="0"/>
              <a:t>Liikekiinteistöt ja-huoneistot sopimuksen mukaan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900" dirty="0"/>
              <a:t>Hinnat sis. alv 25,5 %. Mahdolliset lisäkulut sovitaan erikseen. Mikäli arvioidusta kohteesta tehdään 3 kk kuluessa kauppaan johtava myyntitoimeksiantosopimus OP Koti Kaakkois-Suomi Oy </a:t>
            </a:r>
            <a:r>
              <a:rPr lang="fi-FI" sz="900" dirty="0" err="1"/>
              <a:t>LKV:n</a:t>
            </a:r>
            <a:r>
              <a:rPr lang="fi-FI" sz="900" dirty="0"/>
              <a:t> kanssa, hyvitetään 50 % arvioinnin hinnasta välityspalkkiosta.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endParaRPr lang="fi-FI" sz="1200" dirty="0"/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400" dirty="0"/>
              <a:t>Tuntiveloitus asiantuntijapalvelusta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endParaRPr lang="fi-FI" sz="1000" dirty="0"/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000" dirty="0"/>
              <a:t>Tuntiveloitus asiantuntijapalvelusta  125 €/alkava tunti (sis. alv 25,5 %)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endParaRPr lang="fi-FI" sz="1000" dirty="0"/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000" dirty="0"/>
              <a:t>.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9EBDB94D-95CD-9946-850B-EB9C993B7403}"/>
              </a:ext>
            </a:extLst>
          </p:cNvPr>
          <p:cNvSpPr txBox="1"/>
          <p:nvPr/>
        </p:nvSpPr>
        <p:spPr>
          <a:xfrm>
            <a:off x="179563" y="2114449"/>
            <a:ext cx="3240000" cy="397801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dirty="0"/>
              <a:t>Palvelumme</a:t>
            </a:r>
          </a:p>
          <a:p>
            <a:pPr>
              <a:lnSpc>
                <a:spcPct val="70000"/>
              </a:lnSpc>
            </a:pPr>
            <a:endParaRPr lang="fi-FI" sz="1000" dirty="0"/>
          </a:p>
          <a:p>
            <a:endParaRPr lang="fi-FI" sz="1000" dirty="0"/>
          </a:p>
          <a:p>
            <a:r>
              <a:rPr lang="fi-FI" sz="1000" dirty="0"/>
              <a:t>Ota yhteyttä ja kysy henkilökohtaista välityspalvelua Suomen luotetuimmalta* kiinteistönvälittäjältä. Jokainen myytävä koti on yksilöllinen. Rakennamme kanssasi toiveesi mukaisen myynti- ja markkinointisuunnitelman sekä palveluhinnoittelun seuraavista elementeistä:</a:t>
            </a:r>
            <a:endParaRPr lang="fi-FI" dirty="0"/>
          </a:p>
          <a:p>
            <a:endParaRPr lang="fi-FI" sz="1000" dirty="0"/>
          </a:p>
          <a:p>
            <a:pPr marL="171450" indent="-1714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000" dirty="0"/>
              <a:t>Laaja näkyvyys: op-koti.fi, etuovi.com ja oikotie.fi</a:t>
            </a:r>
          </a:p>
          <a:p>
            <a:pPr marL="171450" indent="-1714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000" dirty="0"/>
              <a:t>Korkealuokkaiset ammattivalokuvaajan kohdekuvat</a:t>
            </a:r>
          </a:p>
          <a:p>
            <a:pPr marL="171450" indent="-1714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000" dirty="0"/>
              <a:t>Laadukkaat pohjakuvat</a:t>
            </a:r>
          </a:p>
          <a:p>
            <a:pPr marL="171450" indent="-1714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000" dirty="0"/>
              <a:t>Facebook ja Instagram-kohdemarkkinointi</a:t>
            </a:r>
          </a:p>
          <a:p>
            <a:pPr marL="171450" indent="-1714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000" dirty="0"/>
              <a:t>Yleis- ja yksityisesittelyt</a:t>
            </a:r>
          </a:p>
          <a:p>
            <a:pPr marL="171450" indent="-1714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000" dirty="0"/>
              <a:t>OP Kodin digitaaliset palvelut: digitaalinen asuntokauppa, Myyjän palvelu, sähköiset asiakirjat, sähköinen allekirjoitus</a:t>
            </a:r>
          </a:p>
          <a:p>
            <a:pPr marL="171450" indent="-1714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000" dirty="0"/>
              <a:t>OP Pohjolan laajan verkoston tuki kohteen markkinoinnissa </a:t>
            </a:r>
          </a:p>
          <a:p>
            <a:pPr algn="r"/>
            <a:endParaRPr lang="fi-FI" sz="1000" dirty="0"/>
          </a:p>
          <a:p>
            <a:r>
              <a:rPr lang="fi-FI" sz="1000" dirty="0"/>
              <a:t>* Suomi Tänään 2/2025 Kiinteistönvälitys, Taloustutkimus Oy. </a:t>
            </a:r>
          </a:p>
          <a:p>
            <a:r>
              <a:rPr lang="fi-FI" sz="1000" dirty="0"/>
              <a:t>Tutkimukseen osallistui 2 554 vastaajaa.</a:t>
            </a:r>
          </a:p>
        </p:txBody>
      </p:sp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4C85BCCC-E39E-204C-B64C-FF0D87534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>
                <a:latin typeface="OP Chevin Pro Light"/>
              </a:rPr>
              <a:t>OP Koti Kaakkois-Suomi Oy LKV</a:t>
            </a:r>
          </a:p>
        </p:txBody>
      </p:sp>
      <p:cxnSp>
        <p:nvCxnSpPr>
          <p:cNvPr id="18" name="Suora yhdysviiva 17">
            <a:extLst>
              <a:ext uri="{FF2B5EF4-FFF2-40B4-BE49-F238E27FC236}">
                <a16:creationId xmlns:a16="http://schemas.microsoft.com/office/drawing/2014/main" id="{1CDEA77E-90B8-8C46-B2D2-ADC467DF5854}"/>
              </a:ext>
            </a:extLst>
          </p:cNvPr>
          <p:cNvCxnSpPr>
            <a:cxnSpLocks/>
          </p:cNvCxnSpPr>
          <p:nvPr/>
        </p:nvCxnSpPr>
        <p:spPr>
          <a:xfrm>
            <a:off x="3546225" y="2350767"/>
            <a:ext cx="3102928" cy="0"/>
          </a:xfrm>
          <a:prstGeom prst="line">
            <a:avLst/>
          </a:prstGeom>
          <a:ln w="95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uora yhdysviiva 20">
            <a:extLst>
              <a:ext uri="{FF2B5EF4-FFF2-40B4-BE49-F238E27FC236}">
                <a16:creationId xmlns:a16="http://schemas.microsoft.com/office/drawing/2014/main" id="{24BF88CB-BF5F-6E4B-9CC3-529FE05048B9}"/>
              </a:ext>
            </a:extLst>
          </p:cNvPr>
          <p:cNvCxnSpPr>
            <a:cxnSpLocks/>
          </p:cNvCxnSpPr>
          <p:nvPr/>
        </p:nvCxnSpPr>
        <p:spPr>
          <a:xfrm>
            <a:off x="3546225" y="4316912"/>
            <a:ext cx="3102928" cy="0"/>
          </a:xfrm>
          <a:prstGeom prst="line">
            <a:avLst/>
          </a:prstGeom>
          <a:ln w="95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uora yhdysviiva 21">
            <a:extLst>
              <a:ext uri="{FF2B5EF4-FFF2-40B4-BE49-F238E27FC236}">
                <a16:creationId xmlns:a16="http://schemas.microsoft.com/office/drawing/2014/main" id="{9B9E392D-D0BD-DC40-920E-FDE57207F0B6}"/>
              </a:ext>
            </a:extLst>
          </p:cNvPr>
          <p:cNvCxnSpPr>
            <a:cxnSpLocks/>
          </p:cNvCxnSpPr>
          <p:nvPr/>
        </p:nvCxnSpPr>
        <p:spPr>
          <a:xfrm>
            <a:off x="3546225" y="5499177"/>
            <a:ext cx="3102928" cy="0"/>
          </a:xfrm>
          <a:prstGeom prst="line">
            <a:avLst/>
          </a:prstGeom>
          <a:ln w="95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Kuva 1">
            <a:extLst>
              <a:ext uri="{FF2B5EF4-FFF2-40B4-BE49-F238E27FC236}">
                <a16:creationId xmlns:a16="http://schemas.microsoft.com/office/drawing/2014/main" id="{CFCC81B7-E7DE-1348-AB1F-1A2E6EE87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78" y="6593711"/>
            <a:ext cx="3207970" cy="1184569"/>
          </a:xfrm>
          <a:prstGeom prst="rect">
            <a:avLst/>
          </a:prstGeom>
        </p:spPr>
      </p:pic>
      <p:cxnSp>
        <p:nvCxnSpPr>
          <p:cNvPr id="3" name="Suora yhdysviiva 2">
            <a:extLst>
              <a:ext uri="{FF2B5EF4-FFF2-40B4-BE49-F238E27FC236}">
                <a16:creationId xmlns:a16="http://schemas.microsoft.com/office/drawing/2014/main" id="{A26F6AA1-9FD5-E0D8-F52A-E2DF78665D13}"/>
              </a:ext>
            </a:extLst>
          </p:cNvPr>
          <p:cNvCxnSpPr>
            <a:cxnSpLocks/>
          </p:cNvCxnSpPr>
          <p:nvPr/>
        </p:nvCxnSpPr>
        <p:spPr>
          <a:xfrm>
            <a:off x="3546225" y="8949424"/>
            <a:ext cx="3102928" cy="0"/>
          </a:xfrm>
          <a:prstGeom prst="line">
            <a:avLst/>
          </a:prstGeom>
          <a:ln w="95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uora yhdysviiva 3">
            <a:extLst>
              <a:ext uri="{FF2B5EF4-FFF2-40B4-BE49-F238E27FC236}">
                <a16:creationId xmlns:a16="http://schemas.microsoft.com/office/drawing/2014/main" id="{04AEC96C-62E0-F5E2-599D-296FDEBF9341}"/>
              </a:ext>
            </a:extLst>
          </p:cNvPr>
          <p:cNvCxnSpPr>
            <a:cxnSpLocks/>
          </p:cNvCxnSpPr>
          <p:nvPr/>
        </p:nvCxnSpPr>
        <p:spPr>
          <a:xfrm>
            <a:off x="3546225" y="6602553"/>
            <a:ext cx="3102928" cy="0"/>
          </a:xfrm>
          <a:prstGeom prst="line">
            <a:avLst/>
          </a:prstGeom>
          <a:ln w="95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089619"/>
      </p:ext>
    </p:extLst>
  </p:cSld>
  <p:clrMapOvr>
    <a:masterClrMapping/>
  </p:clrMapOvr>
</p:sld>
</file>

<file path=ppt/theme/theme1.xml><?xml version="1.0" encoding="utf-8"?>
<a:theme xmlns:a="http://schemas.openxmlformats.org/drawingml/2006/main" name="1_OP">
  <a:themeElements>
    <a:clrScheme name="OP 2020 colors">
      <a:dk1>
        <a:srgbClr val="545454"/>
      </a:dk1>
      <a:lt1>
        <a:srgbClr val="FFFFFF"/>
      </a:lt1>
      <a:dk2>
        <a:srgbClr val="323232"/>
      </a:dk2>
      <a:lt2>
        <a:srgbClr val="DCDCDC"/>
      </a:lt2>
      <a:accent1>
        <a:srgbClr val="E45700"/>
      </a:accent1>
      <a:accent2>
        <a:srgbClr val="969696"/>
      </a:accent2>
      <a:accent3>
        <a:srgbClr val="BEBEBE"/>
      </a:accent3>
      <a:accent4>
        <a:srgbClr val="6E6E6E"/>
      </a:accent4>
      <a:accent5>
        <a:srgbClr val="D70000"/>
      </a:accent5>
      <a:accent6>
        <a:srgbClr val="FFC437"/>
      </a:accent6>
      <a:hlink>
        <a:srgbClr val="545454"/>
      </a:hlink>
      <a:folHlink>
        <a:srgbClr val="545454"/>
      </a:folHlink>
    </a:clrScheme>
    <a:fontScheme name="OP">
      <a:majorFont>
        <a:latin typeface="OP Chevin Pro Light"/>
        <a:ea typeface=""/>
        <a:cs typeface=""/>
      </a:majorFont>
      <a:minorFont>
        <a:latin typeface="OP Chevin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19050">
          <a:solidFill>
            <a:schemeClr val="tx2"/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custClrLst>
    <a:custClr name="Tumman harmaa">
      <a:srgbClr val="323232"/>
    </a:custClr>
    <a:custClr name="Musta">
      <a:srgbClr val="141414"/>
    </a:custClr>
    <a:custClr name="Tumma oranssi">
      <a:srgbClr val="CC4E00"/>
    </a:custClr>
    <a:custClr name="Logo-oranssi">
      <a:srgbClr val="FF6A10"/>
    </a:custClr>
    <a:custClr name="Vaalea oranssi">
      <a:srgbClr val="F15C00"/>
    </a:custClr>
    <a:custClr name="Keltainen">
      <a:srgbClr val="FFC437"/>
    </a:custClr>
    <a:custClr name="Vihreä">
      <a:srgbClr val="006E4B"/>
    </a:custClr>
    <a:custClr name="Sininen">
      <a:srgbClr val="45B2FF"/>
    </a:custClr>
    <a:custClr name="Pinkki">
      <a:srgbClr val="FF32D2"/>
    </a:custClr>
    <a:custClr name="Lila">
      <a:srgbClr val="6500A2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</a:custClrLst>
  <a:extLst>
    <a:ext uri="{05A4C25C-085E-4340-85A3-A5531E510DB2}">
      <thm15:themeFamily xmlns:thm15="http://schemas.microsoft.com/office/thememl/2012/main" name="Esitys7" id="{23EC1607-60E0-B547-A285-FCE5CA56D343}" vid="{6F69B96F-F032-F040-852A-12BC9AB917F5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07ddd7a-55f6-4deb-980b-f99b22de0e92">
      <UserInfo>
        <DisplayName>Salminen Anna</DisplayName>
        <AccountId>61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97D14D5316643F49A8067F84CD22BC9B" ma:contentTypeVersion="13" ma:contentTypeDescription="Luo uusi asiakirja." ma:contentTypeScope="" ma:versionID="b4ad4e4b9f2974984fb7bc145a7fc626">
  <xsd:schema xmlns:xsd="http://www.w3.org/2001/XMLSchema" xmlns:xs="http://www.w3.org/2001/XMLSchema" xmlns:p="http://schemas.microsoft.com/office/2006/metadata/properties" xmlns:ns3="6da503e7-d11f-4cc3-81f8-5ca3a0f50d9a" xmlns:ns4="607ddd7a-55f6-4deb-980b-f99b22de0e92" targetNamespace="http://schemas.microsoft.com/office/2006/metadata/properties" ma:root="true" ma:fieldsID="7b2fb819a50a60dfcd7e31b78d29a6b7" ns3:_="" ns4:_="">
    <xsd:import namespace="6da503e7-d11f-4cc3-81f8-5ca3a0f50d9a"/>
    <xsd:import namespace="607ddd7a-55f6-4deb-980b-f99b22de0e9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a503e7-d11f-4cc3-81f8-5ca3a0f50d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7ddd7a-55f6-4deb-980b-f99b22de0e92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Jakamisvihjeen hajautu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E54B78-2ADB-43D1-9688-227915C8796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E67DB6-3641-4C77-BD3E-D9A3B08AB1ED}">
  <ds:schemaRefs>
    <ds:schemaRef ds:uri="http://purl.org/dc/dcmitype/"/>
    <ds:schemaRef ds:uri="http://schemas.microsoft.com/office/infopath/2007/PartnerControls"/>
    <ds:schemaRef ds:uri="6da503e7-d11f-4cc3-81f8-5ca3a0f50d9a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607ddd7a-55f6-4deb-980b-f99b22de0e9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69A3B2B-8138-4429-83C9-1C1F28EFD1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a503e7-d11f-4cc3-81f8-5ca3a0f50d9a"/>
    <ds:schemaRef ds:uri="607ddd7a-55f6-4deb-980b-f99b22de0e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6ea91a9-2a44-4bd1-9209-8b4d2cf4d14b}" enabled="1" method="Privileged" siteId="{e1a2f902-2172-474f-a88a-189ec4f083f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2021 PP-pohja - OP Ryhmä</Template>
  <TotalTime>449</TotalTime>
  <Words>331</Words>
  <Application>Microsoft Office PowerPoint</Application>
  <PresentationFormat>A4-paperi (210 x 297 mm)</PresentationFormat>
  <Paragraphs>50</Paragraphs>
  <Slides>1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Arial</vt:lpstr>
      <vt:lpstr>Calibri</vt:lpstr>
      <vt:lpstr>OP Chevin Pro Light</vt:lpstr>
      <vt:lpstr>1_OP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Kastari Pekka</dc:creator>
  <cp:lastModifiedBy>Hietanen Mervi M2</cp:lastModifiedBy>
  <cp:revision>13</cp:revision>
  <cp:lastPrinted>2025-12-30T12:37:45Z</cp:lastPrinted>
  <dcterms:created xsi:type="dcterms:W3CDTF">2021-01-28T10:16:53Z</dcterms:created>
  <dcterms:modified xsi:type="dcterms:W3CDTF">2026-01-07T09:54:49Z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0x01010097D14D5316643F49A8067F84CD22BC9B</vt:lpwstr>
  </property>
</Properties>
</file>